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533" y="1639133"/>
            <a:ext cx="4951333" cy="49513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9260" y="2147888"/>
            <a:ext cx="7645479" cy="1969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55"/>
              </a:lnSpc>
              <a:buNone/>
            </a:pPr>
            <a:r>
              <a:rPr lang="en-US" sz="6204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FIFA World Cup Analysis</a:t>
            </a:r>
            <a:endParaRPr lang="en-US" sz="6204" dirty="0"/>
          </a:p>
        </p:txBody>
      </p:sp>
      <p:sp>
        <p:nvSpPr>
          <p:cNvPr id="7" name="Text 3"/>
          <p:cNvSpPr/>
          <p:nvPr/>
        </p:nvSpPr>
        <p:spPr>
          <a:xfrm>
            <a:off x="749260" y="4438769"/>
            <a:ext cx="7645479" cy="10272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Dive into the captivating history, dynamic tournament structure, and global impact of the FIFA World Cup, the most prestigious international football competition.</a:t>
            </a:r>
            <a:endParaRPr lang="en-US" sz="1686" dirty="0"/>
          </a:p>
        </p:txBody>
      </p:sp>
      <p:sp>
        <p:nvSpPr>
          <p:cNvPr id="8" name="Shape 4"/>
          <p:cNvSpPr/>
          <p:nvPr/>
        </p:nvSpPr>
        <p:spPr>
          <a:xfrm>
            <a:off x="749260" y="5722977"/>
            <a:ext cx="342543" cy="342543"/>
          </a:xfrm>
          <a:prstGeom prst="roundRect">
            <a:avLst>
              <a:gd name="adj" fmla="val 2669178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80" y="5730597"/>
            <a:ext cx="327303" cy="3273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98840" y="5706904"/>
            <a:ext cx="2148364" cy="3746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7" b="1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Nikhil Yadav</a:t>
            </a:r>
            <a:endParaRPr lang="en-US" sz="2107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33" y="2466380"/>
            <a:ext cx="4951214" cy="32967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35660" y="1030724"/>
            <a:ext cx="7645479" cy="14270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620"/>
              </a:lnSpc>
              <a:buNone/>
            </a:pPr>
            <a:r>
              <a:rPr lang="en-US" sz="4496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Introduction to the World Cup</a:t>
            </a:r>
            <a:endParaRPr lang="en-US" sz="4496" dirty="0"/>
          </a:p>
        </p:txBody>
      </p:sp>
      <p:sp>
        <p:nvSpPr>
          <p:cNvPr id="7" name="Shape 3"/>
          <p:cNvSpPr/>
          <p:nvPr/>
        </p:nvSpPr>
        <p:spPr>
          <a:xfrm>
            <a:off x="6235660" y="3019782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8" name="Text 4"/>
          <p:cNvSpPr/>
          <p:nvPr/>
        </p:nvSpPr>
        <p:spPr>
          <a:xfrm>
            <a:off x="6390799" y="3089315"/>
            <a:ext cx="171331" cy="342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97"/>
              </a:lnSpc>
              <a:buNone/>
            </a:pPr>
            <a:r>
              <a:rPr lang="en-US" sz="2697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</a:t>
            </a:r>
            <a:endParaRPr lang="en-US" sz="2697" dirty="0"/>
          </a:p>
        </p:txBody>
      </p:sp>
      <p:sp>
        <p:nvSpPr>
          <p:cNvPr id="9" name="Text 5"/>
          <p:cNvSpPr/>
          <p:nvPr/>
        </p:nvSpPr>
        <p:spPr>
          <a:xfrm>
            <a:off x="6931462" y="3019782"/>
            <a:ext cx="3019901" cy="7136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10"/>
              </a:lnSpc>
              <a:buNone/>
            </a:pPr>
            <a:r>
              <a:rPr lang="en-US" sz="2248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World's Largest Sports Event</a:t>
            </a:r>
            <a:endParaRPr lang="en-US" sz="2248" dirty="0"/>
          </a:p>
        </p:txBody>
      </p:sp>
      <p:sp>
        <p:nvSpPr>
          <p:cNvPr id="10" name="Text 6"/>
          <p:cNvSpPr/>
          <p:nvPr/>
        </p:nvSpPr>
        <p:spPr>
          <a:xfrm>
            <a:off x="6931462" y="3861792"/>
            <a:ext cx="3019901" cy="1712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FIFA World Cup is the most widely viewed and followed sporting event in the world, with billions of fans tuning in globally.</a:t>
            </a:r>
            <a:endParaRPr lang="en-US" sz="1686" dirty="0"/>
          </a:p>
        </p:txBody>
      </p:sp>
      <p:sp>
        <p:nvSpPr>
          <p:cNvPr id="11" name="Shape 7"/>
          <p:cNvSpPr/>
          <p:nvPr/>
        </p:nvSpPr>
        <p:spPr>
          <a:xfrm>
            <a:off x="10165437" y="3019782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2" name="Text 8"/>
          <p:cNvSpPr/>
          <p:nvPr/>
        </p:nvSpPr>
        <p:spPr>
          <a:xfrm>
            <a:off x="10308669" y="3089315"/>
            <a:ext cx="195263" cy="342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97"/>
              </a:lnSpc>
              <a:buNone/>
            </a:pPr>
            <a:r>
              <a:rPr lang="en-US" sz="2697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</a:t>
            </a:r>
            <a:endParaRPr lang="en-US" sz="2697" dirty="0"/>
          </a:p>
        </p:txBody>
      </p:sp>
      <p:sp>
        <p:nvSpPr>
          <p:cNvPr id="13" name="Text 9"/>
          <p:cNvSpPr/>
          <p:nvPr/>
        </p:nvSpPr>
        <p:spPr>
          <a:xfrm>
            <a:off x="10861238" y="3019782"/>
            <a:ext cx="3019901" cy="7136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10"/>
              </a:lnSpc>
              <a:buNone/>
            </a:pPr>
            <a:r>
              <a:rPr lang="en-US" sz="2248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National Team Competition</a:t>
            </a:r>
            <a:endParaRPr lang="en-US" sz="2248" dirty="0"/>
          </a:p>
        </p:txBody>
      </p:sp>
      <p:sp>
        <p:nvSpPr>
          <p:cNvPr id="14" name="Text 10"/>
          <p:cNvSpPr/>
          <p:nvPr/>
        </p:nvSpPr>
        <p:spPr>
          <a:xfrm>
            <a:off x="10861238" y="3861792"/>
            <a:ext cx="3019901" cy="1712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World Cup features the top national football teams from around the world competing for the coveted trophy.</a:t>
            </a:r>
            <a:endParaRPr lang="en-US" sz="1686" dirty="0"/>
          </a:p>
        </p:txBody>
      </p:sp>
      <p:sp>
        <p:nvSpPr>
          <p:cNvPr id="15" name="Shape 11"/>
          <p:cNvSpPr/>
          <p:nvPr/>
        </p:nvSpPr>
        <p:spPr>
          <a:xfrm>
            <a:off x="6235660" y="6028849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6" name="Text 12"/>
          <p:cNvSpPr/>
          <p:nvPr/>
        </p:nvSpPr>
        <p:spPr>
          <a:xfrm>
            <a:off x="6371987" y="6098381"/>
            <a:ext cx="208955" cy="342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97"/>
              </a:lnSpc>
              <a:buNone/>
            </a:pPr>
            <a:r>
              <a:rPr lang="en-US" sz="2697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</a:t>
            </a:r>
            <a:endParaRPr lang="en-US" sz="2697" dirty="0"/>
          </a:p>
        </p:txBody>
      </p:sp>
      <p:sp>
        <p:nvSpPr>
          <p:cNvPr id="17" name="Text 13"/>
          <p:cNvSpPr/>
          <p:nvPr/>
        </p:nvSpPr>
        <p:spPr>
          <a:xfrm>
            <a:off x="6931462" y="6028849"/>
            <a:ext cx="3226713" cy="356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10"/>
              </a:lnSpc>
              <a:buNone/>
            </a:pPr>
            <a:r>
              <a:rPr lang="en-US" sz="2248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Football's Biggest Stage</a:t>
            </a:r>
            <a:endParaRPr lang="en-US" sz="2248" dirty="0"/>
          </a:p>
        </p:txBody>
      </p:sp>
      <p:sp>
        <p:nvSpPr>
          <p:cNvPr id="18" name="Text 14"/>
          <p:cNvSpPr/>
          <p:nvPr/>
        </p:nvSpPr>
        <p:spPr>
          <a:xfrm>
            <a:off x="6931462" y="6514028"/>
            <a:ext cx="6949678" cy="6848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World Cup provides the ultimate platform for the world's best players to showcase their skills on the international stage.</a:t>
            </a:r>
            <a:endParaRPr lang="en-US" sz="1686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2103953"/>
            <a:ext cx="5006221" cy="40216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58508" y="988219"/>
            <a:ext cx="7799784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41"/>
              </a:lnSpc>
              <a:buNone/>
            </a:pPr>
            <a:r>
              <a:rPr lang="en-US" sz="4033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Historical Overview (1930-2014)</a:t>
            </a:r>
            <a:endParaRPr lang="en-US" sz="4033" dirty="0"/>
          </a:p>
        </p:txBody>
      </p:sp>
      <p:sp>
        <p:nvSpPr>
          <p:cNvPr id="7" name="Shape 3"/>
          <p:cNvSpPr/>
          <p:nvPr/>
        </p:nvSpPr>
        <p:spPr>
          <a:xfrm>
            <a:off x="6435090" y="2556391"/>
            <a:ext cx="22860" cy="4684990"/>
          </a:xfrm>
          <a:prstGeom prst="roundRect">
            <a:avLst>
              <a:gd name="adj" fmla="val 126019"/>
            </a:avLst>
          </a:prstGeom>
          <a:solidFill>
            <a:srgbClr val="662E42"/>
          </a:solidFill>
          <a:ln/>
        </p:spPr>
      </p:sp>
      <p:sp>
        <p:nvSpPr>
          <p:cNvPr id="8" name="Shape 4"/>
          <p:cNvSpPr/>
          <p:nvPr/>
        </p:nvSpPr>
        <p:spPr>
          <a:xfrm>
            <a:off x="6639699" y="2976920"/>
            <a:ext cx="672108" cy="22860"/>
          </a:xfrm>
          <a:prstGeom prst="roundRect">
            <a:avLst>
              <a:gd name="adj" fmla="val 126019"/>
            </a:avLst>
          </a:prstGeom>
          <a:solidFill>
            <a:srgbClr val="662E42"/>
          </a:solidFill>
          <a:ln/>
        </p:spPr>
      </p:sp>
      <p:sp>
        <p:nvSpPr>
          <p:cNvPr id="9" name="Shape 5"/>
          <p:cNvSpPr/>
          <p:nvPr/>
        </p:nvSpPr>
        <p:spPr>
          <a:xfrm>
            <a:off x="6230481" y="2772370"/>
            <a:ext cx="432078" cy="432078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0" name="Text 6"/>
          <p:cNvSpPr/>
          <p:nvPr/>
        </p:nvSpPr>
        <p:spPr>
          <a:xfrm>
            <a:off x="6369665" y="2834759"/>
            <a:ext cx="153710" cy="3073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20"/>
              </a:lnSpc>
              <a:buNone/>
            </a:pPr>
            <a:r>
              <a:rPr lang="en-US" sz="242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</a:t>
            </a:r>
            <a:endParaRPr lang="en-US" sz="2420" dirty="0"/>
          </a:p>
        </p:txBody>
      </p:sp>
      <p:sp>
        <p:nvSpPr>
          <p:cNvPr id="11" name="Text 7"/>
          <p:cNvSpPr/>
          <p:nvPr/>
        </p:nvSpPr>
        <p:spPr>
          <a:xfrm>
            <a:off x="7502723" y="2748439"/>
            <a:ext cx="2560677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0"/>
              </a:lnSpc>
              <a:buNone/>
            </a:pPr>
            <a:r>
              <a:rPr lang="en-US" sz="2016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1930-1962</a:t>
            </a:r>
            <a:endParaRPr lang="en-US" sz="2016" dirty="0"/>
          </a:p>
        </p:txBody>
      </p:sp>
      <p:sp>
        <p:nvSpPr>
          <p:cNvPr id="12" name="Text 8"/>
          <p:cNvSpPr/>
          <p:nvPr/>
        </p:nvSpPr>
        <p:spPr>
          <a:xfrm>
            <a:off x="7502723" y="3183612"/>
            <a:ext cx="6455569" cy="614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20"/>
              </a:lnSpc>
              <a:buNone/>
            </a:pPr>
            <a:r>
              <a:rPr lang="en-US" sz="1512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early years saw Uruguay, Italy, and Brazil establish dominance, with the competition expanding from 13 to 16 teams.</a:t>
            </a:r>
            <a:endParaRPr lang="en-US" sz="1512" dirty="0"/>
          </a:p>
        </p:txBody>
      </p:sp>
      <p:sp>
        <p:nvSpPr>
          <p:cNvPr id="13" name="Shape 9"/>
          <p:cNvSpPr/>
          <p:nvPr/>
        </p:nvSpPr>
        <p:spPr>
          <a:xfrm>
            <a:off x="6639699" y="4602599"/>
            <a:ext cx="672108" cy="22860"/>
          </a:xfrm>
          <a:prstGeom prst="roundRect">
            <a:avLst>
              <a:gd name="adj" fmla="val 126019"/>
            </a:avLst>
          </a:prstGeom>
          <a:solidFill>
            <a:srgbClr val="662E42"/>
          </a:solidFill>
          <a:ln/>
        </p:spPr>
      </p:sp>
      <p:sp>
        <p:nvSpPr>
          <p:cNvPr id="14" name="Shape 10"/>
          <p:cNvSpPr/>
          <p:nvPr/>
        </p:nvSpPr>
        <p:spPr>
          <a:xfrm>
            <a:off x="6230481" y="4398050"/>
            <a:ext cx="432078" cy="432078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5" name="Text 11"/>
          <p:cNvSpPr/>
          <p:nvPr/>
        </p:nvSpPr>
        <p:spPr>
          <a:xfrm>
            <a:off x="6358950" y="4460438"/>
            <a:ext cx="175141" cy="3073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20"/>
              </a:lnSpc>
              <a:buNone/>
            </a:pPr>
            <a:r>
              <a:rPr lang="en-US" sz="242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</a:t>
            </a:r>
            <a:endParaRPr lang="en-US" sz="2420" dirty="0"/>
          </a:p>
        </p:txBody>
      </p:sp>
      <p:sp>
        <p:nvSpPr>
          <p:cNvPr id="16" name="Text 12"/>
          <p:cNvSpPr/>
          <p:nvPr/>
        </p:nvSpPr>
        <p:spPr>
          <a:xfrm>
            <a:off x="7502723" y="4374118"/>
            <a:ext cx="2560677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0"/>
              </a:lnSpc>
              <a:buNone/>
            </a:pPr>
            <a:r>
              <a:rPr lang="en-US" sz="2016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1966-1986</a:t>
            </a:r>
            <a:endParaRPr lang="en-US" sz="2016" dirty="0"/>
          </a:p>
        </p:txBody>
      </p:sp>
      <p:sp>
        <p:nvSpPr>
          <p:cNvPr id="17" name="Text 13"/>
          <p:cNvSpPr/>
          <p:nvPr/>
        </p:nvSpPr>
        <p:spPr>
          <a:xfrm>
            <a:off x="7502723" y="4809292"/>
            <a:ext cx="6455569" cy="614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20"/>
              </a:lnSpc>
              <a:buNone/>
            </a:pPr>
            <a:r>
              <a:rPr lang="en-US" sz="1512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England, Germany, and Argentina emerged as powerhouses, with the tournament growing to 24 teams by 1982.</a:t>
            </a:r>
            <a:endParaRPr lang="en-US" sz="1512" dirty="0"/>
          </a:p>
        </p:txBody>
      </p:sp>
      <p:sp>
        <p:nvSpPr>
          <p:cNvPr id="18" name="Shape 14"/>
          <p:cNvSpPr/>
          <p:nvPr/>
        </p:nvSpPr>
        <p:spPr>
          <a:xfrm>
            <a:off x="6639699" y="6228278"/>
            <a:ext cx="672108" cy="22860"/>
          </a:xfrm>
          <a:prstGeom prst="roundRect">
            <a:avLst>
              <a:gd name="adj" fmla="val 126019"/>
            </a:avLst>
          </a:prstGeom>
          <a:solidFill>
            <a:srgbClr val="662E42"/>
          </a:solidFill>
          <a:ln/>
        </p:spPr>
      </p:sp>
      <p:sp>
        <p:nvSpPr>
          <p:cNvPr id="19" name="Shape 15"/>
          <p:cNvSpPr/>
          <p:nvPr/>
        </p:nvSpPr>
        <p:spPr>
          <a:xfrm>
            <a:off x="6230481" y="6023729"/>
            <a:ext cx="432078" cy="432078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20" name="Text 16"/>
          <p:cNvSpPr/>
          <p:nvPr/>
        </p:nvSpPr>
        <p:spPr>
          <a:xfrm>
            <a:off x="6352758" y="6086118"/>
            <a:ext cx="187404" cy="3073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20"/>
              </a:lnSpc>
              <a:buNone/>
            </a:pPr>
            <a:r>
              <a:rPr lang="en-US" sz="242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</a:t>
            </a:r>
            <a:endParaRPr lang="en-US" sz="2420" dirty="0"/>
          </a:p>
        </p:txBody>
      </p:sp>
      <p:sp>
        <p:nvSpPr>
          <p:cNvPr id="21" name="Text 17"/>
          <p:cNvSpPr/>
          <p:nvPr/>
        </p:nvSpPr>
        <p:spPr>
          <a:xfrm>
            <a:off x="7502723" y="5999798"/>
            <a:ext cx="2560677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0"/>
              </a:lnSpc>
              <a:buNone/>
            </a:pPr>
            <a:r>
              <a:rPr lang="en-US" sz="2016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1990-2014</a:t>
            </a:r>
            <a:endParaRPr lang="en-US" sz="2016" dirty="0"/>
          </a:p>
        </p:txBody>
      </p:sp>
      <p:sp>
        <p:nvSpPr>
          <p:cNvPr id="22" name="Text 18"/>
          <p:cNvSpPr/>
          <p:nvPr/>
        </p:nvSpPr>
        <p:spPr>
          <a:xfrm>
            <a:off x="7502723" y="6434971"/>
            <a:ext cx="6455569" cy="614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20"/>
              </a:lnSpc>
              <a:buNone/>
            </a:pPr>
            <a:r>
              <a:rPr lang="en-US" sz="1512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modern era witnessed the continued success of Brazil and the rise of new champions like Italy, France, and Spain.</a:t>
            </a:r>
            <a:endParaRPr lang="en-US" sz="1512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sp>
        <p:nvSpPr>
          <p:cNvPr id="4" name="Text 2"/>
          <p:cNvSpPr/>
          <p:nvPr/>
        </p:nvSpPr>
        <p:spPr>
          <a:xfrm>
            <a:off x="749260" y="2423755"/>
            <a:ext cx="9582388" cy="713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20"/>
              </a:lnSpc>
              <a:buNone/>
            </a:pPr>
            <a:r>
              <a:rPr lang="en-US" sz="4496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Tournament Format and Structure</a:t>
            </a:r>
            <a:endParaRPr lang="en-US" sz="4496" dirty="0"/>
          </a:p>
        </p:txBody>
      </p:sp>
      <p:sp>
        <p:nvSpPr>
          <p:cNvPr id="5" name="Text 3"/>
          <p:cNvSpPr/>
          <p:nvPr/>
        </p:nvSpPr>
        <p:spPr>
          <a:xfrm>
            <a:off x="749260" y="3672483"/>
            <a:ext cx="2854643" cy="356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10"/>
              </a:lnSpc>
              <a:buNone/>
            </a:pPr>
            <a:r>
              <a:rPr lang="en-US" sz="2248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Qualification</a:t>
            </a:r>
            <a:endParaRPr lang="en-US" sz="2248" dirty="0"/>
          </a:p>
        </p:txBody>
      </p:sp>
      <p:sp>
        <p:nvSpPr>
          <p:cNvPr id="6" name="Text 4"/>
          <p:cNvSpPr/>
          <p:nvPr/>
        </p:nvSpPr>
        <p:spPr>
          <a:xfrm>
            <a:off x="749260" y="4243388"/>
            <a:ext cx="4028599" cy="10272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National teams must first qualify through continental tournaments to earn a spot in the World Cup finals.</a:t>
            </a:r>
            <a:endParaRPr lang="en-US" sz="1686" dirty="0"/>
          </a:p>
        </p:txBody>
      </p:sp>
      <p:sp>
        <p:nvSpPr>
          <p:cNvPr id="7" name="Text 5"/>
          <p:cNvSpPr/>
          <p:nvPr/>
        </p:nvSpPr>
        <p:spPr>
          <a:xfrm>
            <a:off x="5307687" y="3672483"/>
            <a:ext cx="2854643" cy="356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10"/>
              </a:lnSpc>
              <a:buNone/>
            </a:pPr>
            <a:r>
              <a:rPr lang="en-US" sz="2248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Group Stage</a:t>
            </a:r>
            <a:endParaRPr lang="en-US" sz="2248" dirty="0"/>
          </a:p>
        </p:txBody>
      </p:sp>
      <p:sp>
        <p:nvSpPr>
          <p:cNvPr id="8" name="Text 6"/>
          <p:cNvSpPr/>
          <p:nvPr/>
        </p:nvSpPr>
        <p:spPr>
          <a:xfrm>
            <a:off x="5307687" y="4243388"/>
            <a:ext cx="4028599" cy="10272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32 qualified teams are divided into 8 groups of 4, playing each other in a round-robin format.</a:t>
            </a:r>
            <a:endParaRPr lang="en-US" sz="1686" dirty="0"/>
          </a:p>
        </p:txBody>
      </p:sp>
      <p:sp>
        <p:nvSpPr>
          <p:cNvPr id="9" name="Text 7"/>
          <p:cNvSpPr/>
          <p:nvPr/>
        </p:nvSpPr>
        <p:spPr>
          <a:xfrm>
            <a:off x="9866114" y="3672483"/>
            <a:ext cx="2854643" cy="356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10"/>
              </a:lnSpc>
              <a:buNone/>
            </a:pPr>
            <a:r>
              <a:rPr lang="en-US" sz="2248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Knockout Rounds</a:t>
            </a:r>
            <a:endParaRPr lang="en-US" sz="2248" dirty="0"/>
          </a:p>
        </p:txBody>
      </p:sp>
      <p:sp>
        <p:nvSpPr>
          <p:cNvPr id="10" name="Text 8"/>
          <p:cNvSpPr/>
          <p:nvPr/>
        </p:nvSpPr>
        <p:spPr>
          <a:xfrm>
            <a:off x="9866114" y="4243388"/>
            <a:ext cx="4028599" cy="1369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top 2 teams from each group advance to a 16-team, single-elimination playoff to determine the champion.</a:t>
            </a:r>
            <a:endParaRPr lang="en-US" sz="1686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533" y="2722245"/>
            <a:ext cx="4951214" cy="2785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9260" y="679371"/>
            <a:ext cx="7645479" cy="14270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620"/>
              </a:lnSpc>
              <a:buNone/>
            </a:pPr>
            <a:r>
              <a:rPr lang="en-US" sz="4496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Top Performing Teams and Players</a:t>
            </a:r>
            <a:endParaRPr lang="en-US" sz="4496" dirty="0"/>
          </a:p>
        </p:txBody>
      </p:sp>
      <p:sp>
        <p:nvSpPr>
          <p:cNvPr id="7" name="Shape 3"/>
          <p:cNvSpPr/>
          <p:nvPr/>
        </p:nvSpPr>
        <p:spPr>
          <a:xfrm>
            <a:off x="749260" y="2427565"/>
            <a:ext cx="3715703" cy="2283023"/>
          </a:xfrm>
          <a:prstGeom prst="roundRect">
            <a:avLst>
              <a:gd name="adj" fmla="val 1407"/>
            </a:avLst>
          </a:prstGeom>
          <a:solidFill>
            <a:srgbClr val="4D1529"/>
          </a:solidFill>
          <a:ln/>
        </p:spPr>
      </p:sp>
      <p:sp>
        <p:nvSpPr>
          <p:cNvPr id="8" name="Text 4"/>
          <p:cNvSpPr/>
          <p:nvPr/>
        </p:nvSpPr>
        <p:spPr>
          <a:xfrm>
            <a:off x="963335" y="2641640"/>
            <a:ext cx="2854643" cy="356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10"/>
              </a:lnSpc>
              <a:buNone/>
            </a:pPr>
            <a:r>
              <a:rPr lang="en-US" sz="2248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Most Titles</a:t>
            </a:r>
            <a:endParaRPr lang="en-US" sz="2248" dirty="0"/>
          </a:p>
        </p:txBody>
      </p:sp>
      <p:sp>
        <p:nvSpPr>
          <p:cNvPr id="9" name="Text 5"/>
          <p:cNvSpPr/>
          <p:nvPr/>
        </p:nvSpPr>
        <p:spPr>
          <a:xfrm>
            <a:off x="963335" y="3126819"/>
            <a:ext cx="3287554" cy="10272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Brazil and Germany have each won the World Cup a record 5 times.</a:t>
            </a:r>
            <a:endParaRPr lang="en-US" sz="1686" dirty="0"/>
          </a:p>
        </p:txBody>
      </p:sp>
      <p:sp>
        <p:nvSpPr>
          <p:cNvPr id="10" name="Shape 6"/>
          <p:cNvSpPr/>
          <p:nvPr/>
        </p:nvSpPr>
        <p:spPr>
          <a:xfrm>
            <a:off x="4679037" y="2427565"/>
            <a:ext cx="3715703" cy="2283023"/>
          </a:xfrm>
          <a:prstGeom prst="roundRect">
            <a:avLst>
              <a:gd name="adj" fmla="val 1407"/>
            </a:avLst>
          </a:prstGeom>
          <a:solidFill>
            <a:srgbClr val="4D1529"/>
          </a:solidFill>
          <a:ln/>
        </p:spPr>
      </p:sp>
      <p:sp>
        <p:nvSpPr>
          <p:cNvPr id="11" name="Text 7"/>
          <p:cNvSpPr/>
          <p:nvPr/>
        </p:nvSpPr>
        <p:spPr>
          <a:xfrm>
            <a:off x="4893112" y="2641640"/>
            <a:ext cx="2854643" cy="356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10"/>
              </a:lnSpc>
              <a:buNone/>
            </a:pPr>
            <a:r>
              <a:rPr lang="en-US" sz="2248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Most Appearances</a:t>
            </a:r>
            <a:endParaRPr lang="en-US" sz="2248" dirty="0"/>
          </a:p>
        </p:txBody>
      </p:sp>
      <p:sp>
        <p:nvSpPr>
          <p:cNvPr id="12" name="Text 8"/>
          <p:cNvSpPr/>
          <p:nvPr/>
        </p:nvSpPr>
        <p:spPr>
          <a:xfrm>
            <a:off x="4893112" y="3126819"/>
            <a:ext cx="3287554" cy="1369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Germany, Italy, and Brazil have each reached the World Cup finals the most often, with 8 appearances each.</a:t>
            </a:r>
            <a:endParaRPr lang="en-US" sz="1686" dirty="0"/>
          </a:p>
        </p:txBody>
      </p:sp>
      <p:sp>
        <p:nvSpPr>
          <p:cNvPr id="13" name="Shape 9"/>
          <p:cNvSpPr/>
          <p:nvPr/>
        </p:nvSpPr>
        <p:spPr>
          <a:xfrm>
            <a:off x="749260" y="4924663"/>
            <a:ext cx="3715703" cy="2625447"/>
          </a:xfrm>
          <a:prstGeom prst="roundRect">
            <a:avLst>
              <a:gd name="adj" fmla="val 1223"/>
            </a:avLst>
          </a:prstGeom>
          <a:solidFill>
            <a:srgbClr val="4D1529"/>
          </a:solidFill>
          <a:ln/>
        </p:spPr>
      </p:sp>
      <p:sp>
        <p:nvSpPr>
          <p:cNvPr id="14" name="Text 10"/>
          <p:cNvSpPr/>
          <p:nvPr/>
        </p:nvSpPr>
        <p:spPr>
          <a:xfrm>
            <a:off x="963335" y="5138738"/>
            <a:ext cx="2854643" cy="356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10"/>
              </a:lnSpc>
              <a:buNone/>
            </a:pPr>
            <a:r>
              <a:rPr lang="en-US" sz="2248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Top Scorers</a:t>
            </a:r>
            <a:endParaRPr lang="en-US" sz="2248" dirty="0"/>
          </a:p>
        </p:txBody>
      </p:sp>
      <p:sp>
        <p:nvSpPr>
          <p:cNvPr id="15" name="Text 11"/>
          <p:cNvSpPr/>
          <p:nvPr/>
        </p:nvSpPr>
        <p:spPr>
          <a:xfrm>
            <a:off x="963335" y="5623917"/>
            <a:ext cx="3287554" cy="1369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Germany's Miroslav Klose holds the record for most goals scored in World Cup history with 16.</a:t>
            </a:r>
            <a:endParaRPr lang="en-US" sz="1686" dirty="0"/>
          </a:p>
        </p:txBody>
      </p:sp>
      <p:sp>
        <p:nvSpPr>
          <p:cNvPr id="16" name="Shape 12"/>
          <p:cNvSpPr/>
          <p:nvPr/>
        </p:nvSpPr>
        <p:spPr>
          <a:xfrm>
            <a:off x="4679037" y="4924663"/>
            <a:ext cx="3715703" cy="2625447"/>
          </a:xfrm>
          <a:prstGeom prst="roundRect">
            <a:avLst>
              <a:gd name="adj" fmla="val 1223"/>
            </a:avLst>
          </a:prstGeom>
          <a:solidFill>
            <a:srgbClr val="4D1529"/>
          </a:solidFill>
          <a:ln/>
        </p:spPr>
      </p:sp>
      <p:sp>
        <p:nvSpPr>
          <p:cNvPr id="17" name="Text 13"/>
          <p:cNvSpPr/>
          <p:nvPr/>
        </p:nvSpPr>
        <p:spPr>
          <a:xfrm>
            <a:off x="4893112" y="5138738"/>
            <a:ext cx="2854643" cy="356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10"/>
              </a:lnSpc>
              <a:buNone/>
            </a:pPr>
            <a:r>
              <a:rPr lang="en-US" sz="2248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Best Players</a:t>
            </a:r>
            <a:endParaRPr lang="en-US" sz="2248" dirty="0"/>
          </a:p>
        </p:txBody>
      </p:sp>
      <p:sp>
        <p:nvSpPr>
          <p:cNvPr id="18" name="Text 14"/>
          <p:cNvSpPr/>
          <p:nvPr/>
        </p:nvSpPr>
        <p:spPr>
          <a:xfrm>
            <a:off x="4893112" y="5623917"/>
            <a:ext cx="3287554" cy="1712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Legends like Pele, Diego Maradona, and Lionel Messi have cemented their legacies through iconic World Cup performances.</a:t>
            </a:r>
            <a:endParaRPr lang="en-US" sz="1686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62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9260" y="3283863"/>
            <a:ext cx="12209145" cy="713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20"/>
              </a:lnSpc>
              <a:buNone/>
            </a:pPr>
            <a:r>
              <a:rPr lang="en-US" sz="4496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Trends and Patterns in World Cup Outcomes</a:t>
            </a:r>
            <a:endParaRPr lang="en-US" sz="4496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60" y="4318516"/>
            <a:ext cx="535186" cy="5351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260" y="5067776"/>
            <a:ext cx="2854643" cy="356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10"/>
              </a:lnSpc>
              <a:buNone/>
            </a:pPr>
            <a:r>
              <a:rPr lang="en-US" sz="2248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Dominant Dynasties</a:t>
            </a:r>
            <a:endParaRPr lang="en-US" sz="2248" dirty="0"/>
          </a:p>
        </p:txBody>
      </p:sp>
      <p:sp>
        <p:nvSpPr>
          <p:cNvPr id="8" name="Text 4"/>
          <p:cNvSpPr/>
          <p:nvPr/>
        </p:nvSpPr>
        <p:spPr>
          <a:xfrm>
            <a:off x="749260" y="5552956"/>
            <a:ext cx="3042047" cy="1369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Brazil, Germany, and Italy have won the majority of World Cups, showcasing their sustained excellence.</a:t>
            </a:r>
            <a:endParaRPr lang="en-US" sz="1686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419" y="4318516"/>
            <a:ext cx="535186" cy="53518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12419" y="5067776"/>
            <a:ext cx="2854643" cy="356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10"/>
              </a:lnSpc>
              <a:buNone/>
            </a:pPr>
            <a:r>
              <a:rPr lang="en-US" sz="2248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Cinderella Stories</a:t>
            </a:r>
            <a:endParaRPr lang="en-US" sz="2248" dirty="0"/>
          </a:p>
        </p:txBody>
      </p:sp>
      <p:sp>
        <p:nvSpPr>
          <p:cNvPr id="11" name="Text 6"/>
          <p:cNvSpPr/>
          <p:nvPr/>
        </p:nvSpPr>
        <p:spPr>
          <a:xfrm>
            <a:off x="4112419" y="5552956"/>
            <a:ext cx="3042166" cy="1712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Underdogs like Uruguay, Croatia, and Senegal have occasionally shocked the world with unexpected deep runs.</a:t>
            </a:r>
            <a:endParaRPr lang="en-US" sz="1686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696" y="4318516"/>
            <a:ext cx="535186" cy="53518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75696" y="5067776"/>
            <a:ext cx="2854643" cy="356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10"/>
              </a:lnSpc>
              <a:buNone/>
            </a:pPr>
            <a:r>
              <a:rPr lang="en-US" sz="2248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Home Advantage</a:t>
            </a:r>
            <a:endParaRPr lang="en-US" sz="2248" dirty="0"/>
          </a:p>
        </p:txBody>
      </p:sp>
      <p:sp>
        <p:nvSpPr>
          <p:cNvPr id="14" name="Text 8"/>
          <p:cNvSpPr/>
          <p:nvPr/>
        </p:nvSpPr>
        <p:spPr>
          <a:xfrm>
            <a:off x="7475696" y="5552956"/>
            <a:ext cx="3042166" cy="1369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Host nations have won the World Cup 6 times, benefiting from passionate local support.</a:t>
            </a:r>
            <a:endParaRPr lang="en-US" sz="1686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8974" y="4318516"/>
            <a:ext cx="535186" cy="53518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838974" y="5067776"/>
            <a:ext cx="3042166" cy="7136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10"/>
              </a:lnSpc>
              <a:buNone/>
            </a:pPr>
            <a:r>
              <a:rPr lang="en-US" sz="2248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Penalty Shootout Drama</a:t>
            </a:r>
            <a:endParaRPr lang="en-US" sz="2248" dirty="0"/>
          </a:p>
        </p:txBody>
      </p:sp>
      <p:sp>
        <p:nvSpPr>
          <p:cNvPr id="17" name="Text 10"/>
          <p:cNvSpPr/>
          <p:nvPr/>
        </p:nvSpPr>
        <p:spPr>
          <a:xfrm>
            <a:off x="10838974" y="5909786"/>
            <a:ext cx="3042166" cy="1712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Nail-biting penalty shootouts have often determined the outcome of World Cup matches and even finals.</a:t>
            </a:r>
            <a:endParaRPr lang="en-US" sz="1686" dirty="0"/>
          </a:p>
        </p:txBody>
      </p:sp>
      <p:pic>
        <p:nvPicPr>
          <p:cNvPr id="18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62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9260" y="3312438"/>
            <a:ext cx="11757660" cy="713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20"/>
              </a:lnSpc>
              <a:buNone/>
            </a:pPr>
            <a:r>
              <a:rPr lang="en-US" sz="4496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Impact of the World Cup on Global Football</a:t>
            </a:r>
            <a:endParaRPr lang="en-US" sz="4496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60" y="4347091"/>
            <a:ext cx="4377214" cy="8562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3335" y="5524500"/>
            <a:ext cx="2866311" cy="356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10"/>
              </a:lnSpc>
              <a:buNone/>
            </a:pPr>
            <a:r>
              <a:rPr lang="en-US" sz="2248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Increased Popularity</a:t>
            </a:r>
            <a:endParaRPr lang="en-US" sz="2248" dirty="0"/>
          </a:p>
        </p:txBody>
      </p:sp>
      <p:sp>
        <p:nvSpPr>
          <p:cNvPr id="8" name="Text 4"/>
          <p:cNvSpPr/>
          <p:nvPr/>
        </p:nvSpPr>
        <p:spPr>
          <a:xfrm>
            <a:off x="963335" y="6009680"/>
            <a:ext cx="3949065" cy="10272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World Cup has exponentially grown football's global fanbase and inspired millions to play the game.</a:t>
            </a:r>
            <a:endParaRPr lang="en-US" sz="1686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474" y="4347091"/>
            <a:ext cx="4377333" cy="85629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40548" y="5524500"/>
            <a:ext cx="2854643" cy="356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10"/>
              </a:lnSpc>
              <a:buNone/>
            </a:pPr>
            <a:r>
              <a:rPr lang="en-US" sz="2248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Talent Development</a:t>
            </a:r>
            <a:endParaRPr lang="en-US" sz="2248" dirty="0"/>
          </a:p>
        </p:txBody>
      </p:sp>
      <p:sp>
        <p:nvSpPr>
          <p:cNvPr id="11" name="Text 6"/>
          <p:cNvSpPr/>
          <p:nvPr/>
        </p:nvSpPr>
        <p:spPr>
          <a:xfrm>
            <a:off x="5340548" y="6009680"/>
            <a:ext cx="3949184" cy="10272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tournament provides a platform for young stars to showcase their skills and accelerate their careers.</a:t>
            </a:r>
            <a:endParaRPr lang="en-US" sz="1686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3807" y="4347091"/>
            <a:ext cx="4377333" cy="85629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7881" y="5524500"/>
            <a:ext cx="2854643" cy="3568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10"/>
              </a:lnSpc>
              <a:buNone/>
            </a:pPr>
            <a:r>
              <a:rPr lang="en-US" sz="2248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Economic Boost</a:t>
            </a:r>
            <a:endParaRPr lang="en-US" sz="2248" dirty="0"/>
          </a:p>
        </p:txBody>
      </p:sp>
      <p:sp>
        <p:nvSpPr>
          <p:cNvPr id="14" name="Text 8"/>
          <p:cNvSpPr/>
          <p:nvPr/>
        </p:nvSpPr>
        <p:spPr>
          <a:xfrm>
            <a:off x="9717881" y="6009680"/>
            <a:ext cx="3949184" cy="1369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Hosting the World Cup can generate significant economic activity and investment for the host nation.</a:t>
            </a:r>
            <a:endParaRPr lang="en-US" sz="1686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" y="2914650"/>
            <a:ext cx="3611880" cy="2400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35660" y="1284208"/>
            <a:ext cx="7645479" cy="14270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620"/>
              </a:lnSpc>
              <a:buNone/>
            </a:pPr>
            <a:r>
              <a:rPr lang="en-US" sz="4496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Conclusion and Key Takeaways</a:t>
            </a:r>
            <a:endParaRPr lang="en-US" sz="4496" dirty="0"/>
          </a:p>
        </p:txBody>
      </p:sp>
      <p:sp>
        <p:nvSpPr>
          <p:cNvPr id="7" name="Shape 3"/>
          <p:cNvSpPr/>
          <p:nvPr/>
        </p:nvSpPr>
        <p:spPr>
          <a:xfrm>
            <a:off x="6235660" y="3032403"/>
            <a:ext cx="7645479" cy="3912870"/>
          </a:xfrm>
          <a:prstGeom prst="roundRect">
            <a:avLst>
              <a:gd name="adj" fmla="val 82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243280" y="3040023"/>
            <a:ext cx="7630239" cy="12992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457355" y="3175992"/>
            <a:ext cx="7202091" cy="10272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FIFA World Cup is the pinnacle of international football, captivating billions with its drama, passion, and unparalleled spectacle.</a:t>
            </a:r>
            <a:endParaRPr lang="en-US" sz="1686" dirty="0"/>
          </a:p>
        </p:txBody>
      </p:sp>
      <p:sp>
        <p:nvSpPr>
          <p:cNvPr id="10" name="Shape 6"/>
          <p:cNvSpPr/>
          <p:nvPr/>
        </p:nvSpPr>
        <p:spPr>
          <a:xfrm>
            <a:off x="6243280" y="4339233"/>
            <a:ext cx="7630239" cy="12992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6457355" y="4475202"/>
            <a:ext cx="7202091" cy="10272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the early dominance of powerhouses to the emergence of new champions, the World Cup has evolved into a truly global event.</a:t>
            </a:r>
            <a:endParaRPr lang="en-US" sz="1686" dirty="0"/>
          </a:p>
        </p:txBody>
      </p:sp>
      <p:sp>
        <p:nvSpPr>
          <p:cNvPr id="12" name="Shape 8"/>
          <p:cNvSpPr/>
          <p:nvPr/>
        </p:nvSpPr>
        <p:spPr>
          <a:xfrm>
            <a:off x="6243280" y="5638443"/>
            <a:ext cx="7630239" cy="12992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457355" y="5774412"/>
            <a:ext cx="7202091" cy="10272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7"/>
              </a:lnSpc>
              <a:buNone/>
            </a:pPr>
            <a:r>
              <a:rPr lang="en-US" sz="168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tournament's impact extends far beyond the field, shaping the sport's popularity, talent development, and economic landscape worldwide.</a:t>
            </a:r>
            <a:endParaRPr lang="en-US" sz="1686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2024-08-12T10:09:05Z</dcterms:created>
  <dcterms:modified xsi:type="dcterms:W3CDTF">2024-08-12T10:09:05Z</dcterms:modified>
</cp:coreProperties>
</file>